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8" r:id="rId3"/>
    <p:sldId id="283" r:id="rId4"/>
    <p:sldId id="277" r:id="rId5"/>
    <p:sldId id="258" r:id="rId6"/>
    <p:sldId id="279" r:id="rId7"/>
    <p:sldId id="284" r:id="rId8"/>
    <p:sldId id="292" r:id="rId9"/>
    <p:sldId id="293" r:id="rId10"/>
    <p:sldId id="280" r:id="rId11"/>
    <p:sldId id="260" r:id="rId12"/>
    <p:sldId id="267" r:id="rId13"/>
    <p:sldId id="270" r:id="rId14"/>
    <p:sldId id="264" r:id="rId15"/>
    <p:sldId id="271" r:id="rId16"/>
    <p:sldId id="273" r:id="rId17"/>
    <p:sldId id="268" r:id="rId18"/>
    <p:sldId id="265" r:id="rId19"/>
    <p:sldId id="281" r:id="rId20"/>
    <p:sldId id="274" r:id="rId21"/>
    <p:sldId id="263" r:id="rId22"/>
    <p:sldId id="261" r:id="rId23"/>
    <p:sldId id="282" r:id="rId24"/>
    <p:sldId id="275" r:id="rId25"/>
    <p:sldId id="287" r:id="rId26"/>
    <p:sldId id="288" r:id="rId27"/>
    <p:sldId id="289" r:id="rId28"/>
    <p:sldId id="290" r:id="rId29"/>
    <p:sldId id="291" r:id="rId30"/>
  </p:sldIdLst>
  <p:sldSz cx="9144000" cy="5143500" type="screen16x9"/>
  <p:notesSz cx="6858000" cy="9144000"/>
  <p:embeddedFontLst>
    <p:embeddedFont>
      <p:font typeface="Helvetica Neue Light" panose="02000403000000020004" pitchFamily="2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Light" panose="020B03060305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dOxkfrFs7Q/OLeYJ4xDgi+r/D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5851"/>
  </p:normalViewPr>
  <p:slideViewPr>
    <p:cSldViewPr snapToGrid="0">
      <p:cViewPr>
        <p:scale>
          <a:sx n="130" d="100"/>
          <a:sy n="130" d="100"/>
        </p:scale>
        <p:origin x="54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Main title: 40 pt. Arial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br>
              <a:rPr lang="en"/>
            </a:br>
            <a:r>
              <a:rPr lang="en"/>
              <a:t>Presenter Name: 16 pt. Arial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Presenters Title: 16 pt. Arial Italic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0e1fce5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</p:txBody>
      </p:sp>
      <p:sp>
        <p:nvSpPr>
          <p:cNvPr id="71" name="Google Shape;71;g2a0e1fce5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48521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0e1fce5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" name="Google Shape;71;g2a0e1fce5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9611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0e1fce5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- Convert those depth maps into 16 bit greyscale images. </a:t>
            </a:r>
          </a:p>
        </p:txBody>
      </p:sp>
      <p:sp>
        <p:nvSpPr>
          <p:cNvPr id="71" name="Google Shape;71;g2a0e1fce5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0449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0e1fce5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" name="Google Shape;71;g2a0e1fce5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990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0e1fce5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" name="Google Shape;71;g2a0e1fce5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208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0e1fce5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1" name="Google Shape;71;g2a0e1fce5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7246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0e1fce5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0e1fce5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03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0e1fce5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0e1fce5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812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0e1fce58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0e1fce58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1c57c68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Dramatic lighting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behave when presented with a bright scene punctuated by deep shadow?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Indoor vs. outdoor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does landmark detection perform better or worse between these settings?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Featureless surfaces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how does the algorithm behave when presented with large, nondescript surfaces such as blank walls?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Intermittent black-outs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recover from temporary loss of image data?</a:t>
            </a:r>
            <a:endParaRPr/>
          </a:p>
        </p:txBody>
      </p:sp>
      <p:sp>
        <p:nvSpPr>
          <p:cNvPr id="212" name="Google Shape;212;g2a1c57c68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1c57c68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Dramatic lighting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behave when presented with a bright scene punctuated by deep shadow?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Indoor vs. outdoor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does landmark detection perform better or worse between these settings?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Featureless surfaces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how does the algorithm behave when presented with large, nondescript surfaces such as blank walls?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Intermittent black-outs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recover from temporary loss of image data?</a:t>
            </a:r>
            <a:endParaRPr/>
          </a:p>
        </p:txBody>
      </p:sp>
      <p:sp>
        <p:nvSpPr>
          <p:cNvPr id="212" name="Google Shape;212;g2a1c57c68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1744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1c57c68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Dramatic lighting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behave when presented with a bright scene punctuated by deep shadow?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Indoor vs. outdoor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does landmark detection perform better or worse between these settings?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Featureless surfaces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how does the algorithm behave when presented with large, nondescript surfaces such as blank walls?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Intermittent black-outs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recover from temporary loss of image data?</a:t>
            </a:r>
            <a:endParaRPr/>
          </a:p>
        </p:txBody>
      </p:sp>
      <p:sp>
        <p:nvSpPr>
          <p:cNvPr id="212" name="Google Shape;212;g2a1c57c68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898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1c57c68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Dramatic lighting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behave when presented with a bright scene punctuated by deep shadow?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Indoor vs. outdoor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does landmark detection perform better or worse between these settings?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Featureless surfaces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how does the algorithm behave when presented with large, nondescript surfaces such as blank walls?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Intermittent black-outs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recover from temporary loss of image data?</a:t>
            </a:r>
            <a:endParaRPr/>
          </a:p>
        </p:txBody>
      </p:sp>
      <p:sp>
        <p:nvSpPr>
          <p:cNvPr id="212" name="Google Shape;212;g2a1c57c68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8677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1c57c68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Dramatic lighting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behave when presented with a bright scene punctuated by deep shadow?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Indoor vs. outdoor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does landmark detection perform better or worse between these settings?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Featureless surfaces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how does the algorithm behave when presented with large, nondescript surfaces such as blank walls?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Intermittent black-outs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recover from temporary loss of image data?</a:t>
            </a:r>
            <a:endParaRPr/>
          </a:p>
        </p:txBody>
      </p:sp>
      <p:sp>
        <p:nvSpPr>
          <p:cNvPr id="212" name="Google Shape;212;g2a1c57c68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6583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1c57c68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Dramatic lighting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behave when presented with a bright scene punctuated by deep shadow?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Indoor vs. outdoor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does landmark detection perform better or worse between these settings?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Featureless surfaces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 how does the algorithm behave when presented with large, nondescript surfaces such as blank walls?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543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</a:pPr>
            <a:r>
              <a:rPr lang="en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Intermittent black-outs </a:t>
            </a: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does the algorithm recover from temporary loss of image data?</a:t>
            </a:r>
            <a:endParaRPr/>
          </a:p>
        </p:txBody>
      </p:sp>
      <p:sp>
        <p:nvSpPr>
          <p:cNvPr id="212" name="Google Shape;212;g2a1c57c68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106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92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Monocular cameras are cheap and ubiquitous, but less efficient at depth estimation than cameras that use lasers (RGB-D) or multi-camera arrays (stereo).</a:t>
            </a:r>
            <a:br>
              <a:rPr lang="en-US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Classical approaches require multiple monocular images before depth information is available.</a:t>
            </a:r>
            <a:br>
              <a:rPr lang="en-US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sz="1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</a:pPr>
            <a:r>
              <a:rPr lang="en-US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 in having depth information available immediately for a single image</a:t>
            </a: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</a:pPr>
            <a:r>
              <a:rPr lang="en-US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Triangulation from stereo won’t work and no laser readings are available for standard monocular camera</a:t>
            </a: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</a:pPr>
            <a:r>
              <a:rPr lang="en-US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Learning-based approaches to depth estimation</a:t>
            </a: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</a:pPr>
            <a:r>
              <a:rPr lang="en-US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Avoid sacrificing accuracy for speed</a:t>
            </a: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</a:pPr>
            <a:r>
              <a:rPr lang="en-US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One-shot depth estimation improves SLAM system initialization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0e1fce58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2a0e1fce58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200" dirty="0"/>
              <a:t>Depth Estimation - </a:t>
            </a:r>
            <a:r>
              <a:rPr lang="en-US" sz="1200" dirty="0" err="1"/>
              <a:t>FastDepth</a:t>
            </a: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A </a:t>
            </a:r>
            <a:r>
              <a:rPr lang="en-US" b="1" dirty="0"/>
              <a:t>lightweight encoder-decoder</a:t>
            </a:r>
            <a:r>
              <a:rPr lang="en-US" dirty="0"/>
              <a:t> network architecture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Network pruning to </a:t>
            </a:r>
            <a:r>
              <a:rPr lang="en-US" b="1" dirty="0"/>
              <a:t>reduce</a:t>
            </a:r>
            <a:r>
              <a:rPr lang="en-US" dirty="0"/>
              <a:t> computational </a:t>
            </a:r>
            <a:r>
              <a:rPr lang="en-US" b="1" dirty="0"/>
              <a:t>complexity </a:t>
            </a:r>
            <a:r>
              <a:rPr lang="en-US" dirty="0"/>
              <a:t>and </a:t>
            </a:r>
            <a:r>
              <a:rPr lang="en-US" b="1" dirty="0"/>
              <a:t>latency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 dirty="0"/>
              <a:t>Real-time!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0e1fce58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2a0e1fce58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200" dirty="0"/>
              <a:t>Depth Estimation - </a:t>
            </a:r>
            <a:r>
              <a:rPr lang="en-US" sz="1200" dirty="0" err="1"/>
              <a:t>FastDepth</a:t>
            </a: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A </a:t>
            </a:r>
            <a:r>
              <a:rPr lang="en-US" b="1" dirty="0"/>
              <a:t>lightweight encoder-decoder</a:t>
            </a:r>
            <a:r>
              <a:rPr lang="en-US" dirty="0"/>
              <a:t> network architecture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Network pruning to </a:t>
            </a:r>
            <a:r>
              <a:rPr lang="en-US" b="1" dirty="0"/>
              <a:t>reduce</a:t>
            </a:r>
            <a:r>
              <a:rPr lang="en-US" dirty="0"/>
              <a:t> computational </a:t>
            </a:r>
            <a:r>
              <a:rPr lang="en-US" b="1" dirty="0"/>
              <a:t>complexity </a:t>
            </a:r>
            <a:r>
              <a:rPr lang="en-US" dirty="0"/>
              <a:t>and </a:t>
            </a:r>
            <a:r>
              <a:rPr lang="en-US" b="1" dirty="0"/>
              <a:t>latency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 dirty="0"/>
              <a:t>Real-time!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69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0e1fce58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2a0e1fce58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200" dirty="0"/>
              <a:t>Depth Estimation - </a:t>
            </a:r>
            <a:r>
              <a:rPr lang="en-US" sz="1200" dirty="0" err="1"/>
              <a:t>FastDepth</a:t>
            </a: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A </a:t>
            </a:r>
            <a:r>
              <a:rPr lang="en-US" b="1" dirty="0"/>
              <a:t>lightweight encoder-decoder</a:t>
            </a:r>
            <a:r>
              <a:rPr lang="en-US" dirty="0"/>
              <a:t> network architecture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Network pruning to </a:t>
            </a:r>
            <a:r>
              <a:rPr lang="en-US" b="1" dirty="0"/>
              <a:t>reduce</a:t>
            </a:r>
            <a:r>
              <a:rPr lang="en-US" dirty="0"/>
              <a:t> computational </a:t>
            </a:r>
            <a:r>
              <a:rPr lang="en-US" b="1" dirty="0"/>
              <a:t>complexity </a:t>
            </a:r>
            <a:r>
              <a:rPr lang="en-US" dirty="0"/>
              <a:t>and </a:t>
            </a:r>
            <a:r>
              <a:rPr lang="en-US" b="1" dirty="0"/>
              <a:t>latency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b="1" dirty="0"/>
              <a:t>Real-time!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082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0e1fce5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This is an outline of out proposed pipeline.</a:t>
            </a:r>
            <a:endParaRPr dirty="0"/>
          </a:p>
        </p:txBody>
      </p:sp>
      <p:sp>
        <p:nvSpPr>
          <p:cNvPr id="71" name="Google Shape;71;g2a0e1fce5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0e1fce5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- Start with monocular images</a:t>
            </a:r>
            <a:endParaRPr dirty="0"/>
          </a:p>
        </p:txBody>
      </p:sp>
      <p:sp>
        <p:nvSpPr>
          <p:cNvPr id="71" name="Google Shape;71;g2a0e1fce5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409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076bb38dcb_0_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g2076bb38dcb_0_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g2076bb38dcb_0_10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85" r="4768" b="1986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2076bb38dcb_0_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" name="Google Shape;20;g2076bb38dcb_0_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2076bb38dcb_0_10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85" r="4768" b="1986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076bb38dcb_0_1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2076bb38dcb_0_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076bb38dcb_0_2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076bb38dcb_0_2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2076bb38dcb_0_2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1" name="Google Shape;31;g2076bb38dcb_0_23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076bb38dcb_0_2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2076bb38dcb_0_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5" name="Google Shape;35;g2076bb38dcb_0_27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g2076bb38dcb_0_27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076bb38dcb_0_32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g2076bb38dcb_0_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g2076bb38dcb_0_32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g2076bb38dcb_0_32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2" name="Google Shape;42;g2076bb38dcb_0_32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2076bb38dcb_0_0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4" r="39888" b="2893"/>
          <a:stretch/>
        </p:blipFill>
        <p:spPr>
          <a:xfrm rot="5400000">
            <a:off x="3798887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g2076bb38dcb_0_0" descr="_Plaid-Digital_FINAL-NEW.png"/>
          <p:cNvPicPr preferRelativeResize="0"/>
          <p:nvPr/>
        </p:nvPicPr>
        <p:blipFill rotWithShape="1">
          <a:blip r:embed="rId9">
            <a:alphaModFix/>
          </a:blip>
          <a:srcRect l="59550" t="20874" r="39888" b="2893"/>
          <a:stretch/>
        </p:blipFill>
        <p:spPr>
          <a:xfrm rot="5400000">
            <a:off x="4541838" y="303211"/>
            <a:ext cx="60324" cy="91440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g2076bb38dcb_0_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9" name="Google Shape;9;g2076bb38dcb_0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g2076bb38dcb_0_0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g2076bb38dcb_0_0"/>
          <p:cNvSpPr txBox="1"/>
          <p:nvPr/>
        </p:nvSpPr>
        <p:spPr>
          <a:xfrm>
            <a:off x="11226318" y="65528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" name="Google Shape;12;g2076bb38dcb_0_0"/>
          <p:cNvSpPr txBox="1"/>
          <p:nvPr/>
        </p:nvSpPr>
        <p:spPr>
          <a:xfrm>
            <a:off x="11378718" y="67052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Google Shape;13;g2076bb38dcb_0_0"/>
          <p:cNvSpPr txBox="1"/>
          <p:nvPr/>
        </p:nvSpPr>
        <p:spPr>
          <a:xfrm>
            <a:off x="11531118" y="68576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" name="Google Shape;14;g2076bb38dcb_0_0"/>
          <p:cNvSpPr txBox="1"/>
          <p:nvPr/>
        </p:nvSpPr>
        <p:spPr>
          <a:xfrm>
            <a:off x="8534400" y="100340"/>
            <a:ext cx="507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1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1"/>
          <p:cNvSpPr txBox="1"/>
          <p:nvPr/>
        </p:nvSpPr>
        <p:spPr>
          <a:xfrm>
            <a:off x="2133600" y="1377300"/>
            <a:ext cx="6279600" cy="20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Enhancing ORB-SLAM2 with Monocular Cameras through Computed Depth Information</a:t>
            </a:r>
            <a:endParaRPr sz="27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16-833 Robot Localization and Mapping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21336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Zach Esakof</a:t>
            </a:r>
            <a:r>
              <a:rPr lang="en" sz="16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Connor Geshan, </a:t>
            </a: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Jhanak Johri</a:t>
            </a:r>
            <a:endParaRPr sz="16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972A2-9D7D-BF14-1872-58BC54502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83779"/>
            <a:ext cx="8229600" cy="434537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Motivation</a:t>
            </a:r>
          </a:p>
          <a:p>
            <a:pPr marL="228600" indent="0"/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Background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Methodology</a:t>
            </a:r>
            <a:br>
              <a:rPr lang="en-US" sz="2000" b="1" dirty="0"/>
            </a:br>
            <a:endParaRPr lang="en-US" sz="2000" b="1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Remaining Work</a:t>
            </a:r>
          </a:p>
        </p:txBody>
      </p:sp>
    </p:spTree>
    <p:extLst>
      <p:ext uri="{BB962C8B-B14F-4D97-AF65-F5344CB8AC3E}">
        <p14:creationId xmlns:p14="http://schemas.microsoft.com/office/powerpoint/2010/main" val="156121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E3DF98-1D42-6950-0875-1112D06CD736}"/>
              </a:ext>
            </a:extLst>
          </p:cNvPr>
          <p:cNvSpPr txBox="1"/>
          <p:nvPr/>
        </p:nvSpPr>
        <p:spPr>
          <a:xfrm>
            <a:off x="0" y="2293524"/>
            <a:ext cx="1212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RGB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80D01-E836-6104-F797-F23A28ECD06A}"/>
              </a:ext>
            </a:extLst>
          </p:cNvPr>
          <p:cNvSpPr txBox="1"/>
          <p:nvPr/>
        </p:nvSpPr>
        <p:spPr>
          <a:xfrm>
            <a:off x="5858543" y="2078081"/>
            <a:ext cx="1416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RGB &amp; Depth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C85AB-D13A-B616-7977-44F263921261}"/>
              </a:ext>
            </a:extLst>
          </p:cNvPr>
          <p:cNvSpPr txBox="1"/>
          <p:nvPr/>
        </p:nvSpPr>
        <p:spPr>
          <a:xfrm>
            <a:off x="2833578" y="2293524"/>
            <a:ext cx="1212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8E5CE-184A-766B-579D-1650B1EE9D73}"/>
              </a:ext>
            </a:extLst>
          </p:cNvPr>
          <p:cNvSpPr/>
          <p:nvPr/>
        </p:nvSpPr>
        <p:spPr>
          <a:xfrm>
            <a:off x="1225402" y="1891929"/>
            <a:ext cx="1403498" cy="13596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FastDepth</a:t>
            </a:r>
            <a:r>
              <a:rPr lang="en-US" dirty="0"/>
              <a:t>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2BF395-86FE-0FE9-3112-748F584BB637}"/>
              </a:ext>
            </a:extLst>
          </p:cNvPr>
          <p:cNvSpPr/>
          <p:nvPr/>
        </p:nvSpPr>
        <p:spPr>
          <a:xfrm>
            <a:off x="7474688" y="1891932"/>
            <a:ext cx="1403498" cy="13596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ORB-SLAM2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05514E-E25F-602C-2C8D-8BEB487B79A6}"/>
              </a:ext>
            </a:extLst>
          </p:cNvPr>
          <p:cNvSpPr/>
          <p:nvPr/>
        </p:nvSpPr>
        <p:spPr>
          <a:xfrm>
            <a:off x="4250367" y="2231838"/>
            <a:ext cx="1403498" cy="6798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map processing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C30D8C-5E83-F982-B7D7-B674FA6303E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0" y="2571748"/>
            <a:ext cx="122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440AD3-387A-38AF-7E99-E69F8C73AD6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628900" y="2571748"/>
            <a:ext cx="162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149EB7-430B-2A97-C62A-4459116F3B3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653865" y="2571748"/>
            <a:ext cx="182082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C63B6D9-F396-CDD0-69DE-878147CE5EB7}"/>
              </a:ext>
            </a:extLst>
          </p:cNvPr>
          <p:cNvCxnSpPr>
            <a:stCxn id="4" idx="2"/>
            <a:endCxn id="5" idx="2"/>
          </p:cNvCxnSpPr>
          <p:nvPr/>
        </p:nvCxnSpPr>
        <p:spPr>
          <a:xfrm rot="16200000" flipH="1">
            <a:off x="3586497" y="-379140"/>
            <a:ext cx="12700" cy="5960882"/>
          </a:xfrm>
          <a:prstGeom prst="bentConnector3">
            <a:avLst>
              <a:gd name="adj1" fmla="val 14358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E3DF98-1D42-6950-0875-1112D06CD736}"/>
              </a:ext>
            </a:extLst>
          </p:cNvPr>
          <p:cNvSpPr txBox="1"/>
          <p:nvPr/>
        </p:nvSpPr>
        <p:spPr>
          <a:xfrm>
            <a:off x="0" y="2293524"/>
            <a:ext cx="1212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RGB Images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8E5CE-184A-766B-579D-1650B1EE9D73}"/>
              </a:ext>
            </a:extLst>
          </p:cNvPr>
          <p:cNvSpPr/>
          <p:nvPr/>
        </p:nvSpPr>
        <p:spPr>
          <a:xfrm>
            <a:off x="1225402" y="1891929"/>
            <a:ext cx="1403498" cy="13596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FastDepth</a:t>
            </a:r>
            <a:r>
              <a:rPr lang="en-US" dirty="0"/>
              <a:t> module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C30D8C-5E83-F982-B7D7-B674FA6303E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0" y="2571748"/>
            <a:ext cx="122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ollage of images of a bedroom&#10;&#10;Description automatically generated">
            <a:extLst>
              <a:ext uri="{FF2B5EF4-FFF2-40B4-BE49-F238E27FC236}">
                <a16:creationId xmlns:a16="http://schemas.microsoft.com/office/drawing/2014/main" id="{4304BA95-0DA6-200B-7EDB-E7EFAA2B9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33"/>
          <a:stretch/>
        </p:blipFill>
        <p:spPr>
          <a:xfrm>
            <a:off x="2968413" y="144855"/>
            <a:ext cx="4633866" cy="4633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E9FB39-4AEC-485B-7299-39B7AE6A5839}"/>
              </a:ext>
            </a:extLst>
          </p:cNvPr>
          <p:cNvSpPr/>
          <p:nvPr/>
        </p:nvSpPr>
        <p:spPr>
          <a:xfrm>
            <a:off x="4501423" y="0"/>
            <a:ext cx="3230236" cy="4778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2BE27-8EBB-1FD2-FB02-F08C2570E455}"/>
              </a:ext>
            </a:extLst>
          </p:cNvPr>
          <p:cNvSpPr txBox="1"/>
          <p:nvPr/>
        </p:nvSpPr>
        <p:spPr>
          <a:xfrm>
            <a:off x="7731659" y="2293523"/>
            <a:ext cx="141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RGB Input Images</a:t>
            </a:r>
          </a:p>
        </p:txBody>
      </p:sp>
    </p:spTree>
    <p:extLst>
      <p:ext uri="{BB962C8B-B14F-4D97-AF65-F5344CB8AC3E}">
        <p14:creationId xmlns:p14="http://schemas.microsoft.com/office/powerpoint/2010/main" val="74063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E3DF98-1D42-6950-0875-1112D06CD736}"/>
              </a:ext>
            </a:extLst>
          </p:cNvPr>
          <p:cNvSpPr txBox="1"/>
          <p:nvPr/>
        </p:nvSpPr>
        <p:spPr>
          <a:xfrm>
            <a:off x="0" y="2293524"/>
            <a:ext cx="1212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RGB Images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48E5CE-184A-766B-579D-1650B1EE9D73}"/>
              </a:ext>
            </a:extLst>
          </p:cNvPr>
          <p:cNvSpPr/>
          <p:nvPr/>
        </p:nvSpPr>
        <p:spPr>
          <a:xfrm>
            <a:off x="1225402" y="1891929"/>
            <a:ext cx="1403498" cy="13596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FastDepth</a:t>
            </a:r>
            <a:r>
              <a:rPr lang="en-US" dirty="0"/>
              <a:t> module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C30D8C-5E83-F982-B7D7-B674FA6303E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0" y="2571748"/>
            <a:ext cx="122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ollage of images of a bedroom&#10;&#10;Description automatically generated">
            <a:extLst>
              <a:ext uri="{FF2B5EF4-FFF2-40B4-BE49-F238E27FC236}">
                <a16:creationId xmlns:a16="http://schemas.microsoft.com/office/drawing/2014/main" id="{4304BA95-0DA6-200B-7EDB-E7EFAA2B9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33"/>
          <a:stretch/>
        </p:blipFill>
        <p:spPr>
          <a:xfrm>
            <a:off x="2968413" y="144855"/>
            <a:ext cx="4633866" cy="46336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E9FB39-4AEC-485B-7299-39B7AE6A5839}"/>
              </a:ext>
            </a:extLst>
          </p:cNvPr>
          <p:cNvSpPr/>
          <p:nvPr/>
        </p:nvSpPr>
        <p:spPr>
          <a:xfrm>
            <a:off x="4495477" y="0"/>
            <a:ext cx="1675170" cy="474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D2E7F-3BA4-8DB9-78A1-3FEA8009A68B}"/>
              </a:ext>
            </a:extLst>
          </p:cNvPr>
          <p:cNvSpPr txBox="1"/>
          <p:nvPr/>
        </p:nvSpPr>
        <p:spPr>
          <a:xfrm>
            <a:off x="7731659" y="2293523"/>
            <a:ext cx="141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Depth Map</a:t>
            </a:r>
          </a:p>
        </p:txBody>
      </p:sp>
    </p:spTree>
    <p:extLst>
      <p:ext uri="{BB962C8B-B14F-4D97-AF65-F5344CB8AC3E}">
        <p14:creationId xmlns:p14="http://schemas.microsoft.com/office/powerpoint/2010/main" val="215728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0C85AB-D13A-B616-7977-44F263921261}"/>
              </a:ext>
            </a:extLst>
          </p:cNvPr>
          <p:cNvSpPr txBox="1"/>
          <p:nvPr/>
        </p:nvSpPr>
        <p:spPr>
          <a:xfrm>
            <a:off x="2833577" y="2068208"/>
            <a:ext cx="121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Depth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05514E-E25F-602C-2C8D-8BEB487B79A6}"/>
              </a:ext>
            </a:extLst>
          </p:cNvPr>
          <p:cNvSpPr/>
          <p:nvPr/>
        </p:nvSpPr>
        <p:spPr>
          <a:xfrm>
            <a:off x="4250367" y="2231838"/>
            <a:ext cx="1403498" cy="6798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map processing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440AD3-387A-38AF-7E99-E69F8C73AD6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628900" y="2571748"/>
            <a:ext cx="162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ollage of images of a bedroom&#10;&#10;Description automatically generated">
            <a:extLst>
              <a:ext uri="{FF2B5EF4-FFF2-40B4-BE49-F238E27FC236}">
                <a16:creationId xmlns:a16="http://schemas.microsoft.com/office/drawing/2014/main" id="{6F27AFCD-385B-7D47-73BF-44A9DD41F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96" t="25002" b="2"/>
          <a:stretch/>
        </p:blipFill>
        <p:spPr>
          <a:xfrm>
            <a:off x="795647" y="123479"/>
            <a:ext cx="1533988" cy="46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0C85AB-D13A-B616-7977-44F263921261}"/>
              </a:ext>
            </a:extLst>
          </p:cNvPr>
          <p:cNvSpPr txBox="1"/>
          <p:nvPr/>
        </p:nvSpPr>
        <p:spPr>
          <a:xfrm>
            <a:off x="4346060" y="595352"/>
            <a:ext cx="12121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depth maps converted to 8-bit greyscale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05514E-E25F-602C-2C8D-8BEB487B79A6}"/>
              </a:ext>
            </a:extLst>
          </p:cNvPr>
          <p:cNvSpPr/>
          <p:nvPr/>
        </p:nvSpPr>
        <p:spPr>
          <a:xfrm>
            <a:off x="4250367" y="2231838"/>
            <a:ext cx="1403498" cy="6798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map processing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FFE8F10-EAB5-9E45-62A9-55D95520FE2D}"/>
              </a:ext>
            </a:extLst>
          </p:cNvPr>
          <p:cNvCxnSpPr>
            <a:stCxn id="9" idx="0"/>
            <a:endCxn id="6" idx="3"/>
          </p:cNvCxnSpPr>
          <p:nvPr/>
        </p:nvCxnSpPr>
        <p:spPr>
          <a:xfrm rot="5400000" flipH="1" flipV="1">
            <a:off x="4729288" y="1402956"/>
            <a:ext cx="1051710" cy="606055"/>
          </a:xfrm>
          <a:prstGeom prst="curvedConnector4">
            <a:avLst>
              <a:gd name="adj1" fmla="val 22199"/>
              <a:gd name="adj2" fmla="val 1377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4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0C85AB-D13A-B616-7977-44F263921261}"/>
              </a:ext>
            </a:extLst>
          </p:cNvPr>
          <p:cNvSpPr txBox="1"/>
          <p:nvPr/>
        </p:nvSpPr>
        <p:spPr>
          <a:xfrm>
            <a:off x="4346060" y="607228"/>
            <a:ext cx="12121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8-bit greyscale converted to 16-bit pixel intensities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05514E-E25F-602C-2C8D-8BEB487B79A6}"/>
              </a:ext>
            </a:extLst>
          </p:cNvPr>
          <p:cNvSpPr/>
          <p:nvPr/>
        </p:nvSpPr>
        <p:spPr>
          <a:xfrm>
            <a:off x="4250367" y="2231838"/>
            <a:ext cx="1403498" cy="6798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map processing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1667A97-A44A-46D1-719B-4BA19AAE11EF}"/>
              </a:ext>
            </a:extLst>
          </p:cNvPr>
          <p:cNvCxnSpPr>
            <a:stCxn id="6" idx="1"/>
            <a:endCxn id="9" idx="0"/>
          </p:cNvCxnSpPr>
          <p:nvPr/>
        </p:nvCxnSpPr>
        <p:spPr>
          <a:xfrm rot="10800000" flipH="1" flipV="1">
            <a:off x="4346060" y="1192004"/>
            <a:ext cx="606056" cy="1039834"/>
          </a:xfrm>
          <a:prstGeom prst="curvedConnector4">
            <a:avLst>
              <a:gd name="adj1" fmla="val -37719"/>
              <a:gd name="adj2" fmla="val 781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2B00B38-6862-1ADE-5224-F34160DC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280" y="967387"/>
            <a:ext cx="3208725" cy="3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6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D80D01-E836-6104-F797-F23A28ECD06A}"/>
              </a:ext>
            </a:extLst>
          </p:cNvPr>
          <p:cNvSpPr txBox="1"/>
          <p:nvPr/>
        </p:nvSpPr>
        <p:spPr>
          <a:xfrm>
            <a:off x="5855882" y="2263970"/>
            <a:ext cx="141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Images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05514E-E25F-602C-2C8D-8BEB487B79A6}"/>
              </a:ext>
            </a:extLst>
          </p:cNvPr>
          <p:cNvSpPr/>
          <p:nvPr/>
        </p:nvSpPr>
        <p:spPr>
          <a:xfrm>
            <a:off x="4250367" y="2231838"/>
            <a:ext cx="1403498" cy="6798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map processing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149EB7-430B-2A97-C62A-4459116F3B30}"/>
              </a:ext>
            </a:extLst>
          </p:cNvPr>
          <p:cNvCxnSpPr>
            <a:cxnSpLocks/>
          </p:cNvCxnSpPr>
          <p:nvPr/>
        </p:nvCxnSpPr>
        <p:spPr>
          <a:xfrm>
            <a:off x="5653865" y="2571748"/>
            <a:ext cx="182082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8EF91E-1472-B613-A601-798754E9AEA7}"/>
              </a:ext>
            </a:extLst>
          </p:cNvPr>
          <p:cNvSpPr txBox="1"/>
          <p:nvPr/>
        </p:nvSpPr>
        <p:spPr>
          <a:xfrm>
            <a:off x="5855882" y="2571747"/>
            <a:ext cx="1518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Pixel intensity of 1 equates to </a:t>
            </a:r>
            <a:r>
              <a:rPr lang="en-US" dirty="0">
                <a:sym typeface="Wingdings" pitchFamily="2" charset="2"/>
              </a:rPr>
              <a:t>100 cm.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9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D80D01-E836-6104-F797-F23A28ECD06A}"/>
              </a:ext>
            </a:extLst>
          </p:cNvPr>
          <p:cNvSpPr txBox="1"/>
          <p:nvPr/>
        </p:nvSpPr>
        <p:spPr>
          <a:xfrm>
            <a:off x="5858543" y="2078081"/>
            <a:ext cx="1416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RGB &amp; Depth Images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02BF395-86FE-0FE9-3112-748F584BB637}"/>
              </a:ext>
            </a:extLst>
          </p:cNvPr>
          <p:cNvSpPr/>
          <p:nvPr/>
        </p:nvSpPr>
        <p:spPr>
          <a:xfrm>
            <a:off x="7474688" y="1891932"/>
            <a:ext cx="1403498" cy="13596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ORB-SLAM2 module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149EB7-430B-2A97-C62A-4459116F3B3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653865" y="2571748"/>
            <a:ext cx="182082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dining room table with chairs&#10;&#10;Description automatically generated">
            <a:extLst>
              <a:ext uri="{FF2B5EF4-FFF2-40B4-BE49-F238E27FC236}">
                <a16:creationId xmlns:a16="http://schemas.microsoft.com/office/drawing/2014/main" id="{211449B6-3700-7B0A-7F3E-7550CF412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86" y="340132"/>
            <a:ext cx="2137144" cy="2137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E88BF8-3EF1-A4A3-18A7-3A24A84ADC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16886" y="2666225"/>
            <a:ext cx="2137144" cy="21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972A2-9D7D-BF14-1872-58BC54502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83779"/>
            <a:ext cx="8229600" cy="434537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Motivation</a:t>
            </a:r>
          </a:p>
          <a:p>
            <a:pPr marL="228600" indent="0"/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Background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Methodology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Results</a:t>
            </a:r>
            <a:br>
              <a:rPr lang="en-US" sz="2000" b="1" dirty="0"/>
            </a:br>
            <a:endParaRPr lang="en-US" sz="2000" b="1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Remaining Work</a:t>
            </a:r>
          </a:p>
        </p:txBody>
      </p:sp>
    </p:spTree>
    <p:extLst>
      <p:ext uri="{BB962C8B-B14F-4D97-AF65-F5344CB8AC3E}">
        <p14:creationId xmlns:p14="http://schemas.microsoft.com/office/powerpoint/2010/main" val="198323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972A2-9D7D-BF14-1872-58BC54502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83779"/>
            <a:ext cx="8229600" cy="434537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Motivation</a:t>
            </a:r>
          </a:p>
          <a:p>
            <a:pPr marL="228600" indent="0"/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Background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Methodology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Remaining Work</a:t>
            </a:r>
          </a:p>
        </p:txBody>
      </p:sp>
    </p:spTree>
    <p:extLst>
      <p:ext uri="{BB962C8B-B14F-4D97-AF65-F5344CB8AC3E}">
        <p14:creationId xmlns:p14="http://schemas.microsoft.com/office/powerpoint/2010/main" val="1605131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onocular.mp4">
            <a:hlinkClick r:id="" action="ppaction://media"/>
            <a:extLst>
              <a:ext uri="{FF2B5EF4-FFF2-40B4-BE49-F238E27FC236}">
                <a16:creationId xmlns:a16="http://schemas.microsoft.com/office/drawing/2014/main" id="{5E4BD251-E6DA-98F1-2F26-76483632E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54858"/>
            <a:ext cx="6447453" cy="362669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E46723-4B21-939C-2764-8DFBAA712845}"/>
              </a:ext>
            </a:extLst>
          </p:cNvPr>
          <p:cNvGraphicFramePr>
            <a:graphicFrameLocks noGrp="1"/>
          </p:cNvGraphicFramePr>
          <p:nvPr/>
        </p:nvGraphicFramePr>
        <p:xfrm>
          <a:off x="4911966" y="404372"/>
          <a:ext cx="4064001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6443685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70136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024856"/>
                    </a:ext>
                  </a:extLst>
                </a:gridCol>
              </a:tblGrid>
              <a:tr h="58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Monocular SLAM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RGB-D SLAM w/ </a:t>
                      </a:r>
                      <a:r>
                        <a:rPr lang="en-US" dirty="0" err="1"/>
                        <a:t>FastDepth</a:t>
                      </a:r>
                      <a:r>
                        <a:rPr lang="en-US" dirty="0"/>
                        <a:t> Estimation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Raw RGB-D SLAM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16959"/>
                  </a:ext>
                </a:extLst>
              </a:tr>
              <a:tr h="228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0.3555921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0.039608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803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8A72A3-7C87-29BB-EBBF-9ABE9D5FD57A}"/>
              </a:ext>
            </a:extLst>
          </p:cNvPr>
          <p:cNvSpPr txBox="1"/>
          <p:nvPr/>
        </p:nvSpPr>
        <p:spPr>
          <a:xfrm>
            <a:off x="5995207" y="0"/>
            <a:ext cx="189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 (m)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19B7B-FCDD-0C82-F26E-06D2C1E40814}"/>
              </a:ext>
            </a:extLst>
          </p:cNvPr>
          <p:cNvSpPr/>
          <p:nvPr/>
        </p:nvSpPr>
        <p:spPr>
          <a:xfrm>
            <a:off x="6275021" y="411754"/>
            <a:ext cx="2700946" cy="1303258"/>
          </a:xfrm>
          <a:prstGeom prst="rect">
            <a:avLst/>
          </a:prstGeom>
          <a:solidFill>
            <a:srgbClr val="C8C9C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C4479-07C8-B610-4B30-99F792A45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83" y="2174966"/>
            <a:ext cx="3103617" cy="18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5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astDepth.mp4">
            <a:hlinkClick r:id="" action="ppaction://media"/>
            <a:extLst>
              <a:ext uri="{FF2B5EF4-FFF2-40B4-BE49-F238E27FC236}">
                <a16:creationId xmlns:a16="http://schemas.microsoft.com/office/drawing/2014/main" id="{1998D8F9-F18C-C006-3FD6-D30206C8E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47665"/>
            <a:ext cx="6460240" cy="363388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E46723-4B21-939C-2764-8DFBAA712845}"/>
              </a:ext>
            </a:extLst>
          </p:cNvPr>
          <p:cNvGraphicFramePr>
            <a:graphicFrameLocks noGrp="1"/>
          </p:cNvGraphicFramePr>
          <p:nvPr/>
        </p:nvGraphicFramePr>
        <p:xfrm>
          <a:off x="4911966" y="404372"/>
          <a:ext cx="4064001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6443685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70136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024856"/>
                    </a:ext>
                  </a:extLst>
                </a:gridCol>
              </a:tblGrid>
              <a:tr h="58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Monocular SLAM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RGB-D SLAM w/ </a:t>
                      </a:r>
                      <a:r>
                        <a:rPr lang="en-US" dirty="0" err="1"/>
                        <a:t>FastDepth</a:t>
                      </a:r>
                      <a:r>
                        <a:rPr lang="en-US" dirty="0"/>
                        <a:t> Estimation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Raw RGB-D SLAM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16959"/>
                  </a:ext>
                </a:extLst>
              </a:tr>
              <a:tr h="228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0.3555921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0.039608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803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8A72A3-7C87-29BB-EBBF-9ABE9D5FD57A}"/>
              </a:ext>
            </a:extLst>
          </p:cNvPr>
          <p:cNvSpPr txBox="1"/>
          <p:nvPr/>
        </p:nvSpPr>
        <p:spPr>
          <a:xfrm>
            <a:off x="5995207" y="0"/>
            <a:ext cx="189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 (m)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19B7B-FCDD-0C82-F26E-06D2C1E40814}"/>
              </a:ext>
            </a:extLst>
          </p:cNvPr>
          <p:cNvSpPr/>
          <p:nvPr/>
        </p:nvSpPr>
        <p:spPr>
          <a:xfrm>
            <a:off x="4911966" y="411754"/>
            <a:ext cx="1371876" cy="1295876"/>
          </a:xfrm>
          <a:prstGeom prst="rect">
            <a:avLst/>
          </a:prstGeom>
          <a:solidFill>
            <a:srgbClr val="C8C9C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D8913-5129-64F8-3663-BFB5B5A043F6}"/>
              </a:ext>
            </a:extLst>
          </p:cNvPr>
          <p:cNvSpPr/>
          <p:nvPr/>
        </p:nvSpPr>
        <p:spPr>
          <a:xfrm>
            <a:off x="7604091" y="411754"/>
            <a:ext cx="1371876" cy="1295876"/>
          </a:xfrm>
          <a:prstGeom prst="rect">
            <a:avLst/>
          </a:prstGeom>
          <a:solidFill>
            <a:srgbClr val="C8C9C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BCEF62-BDFC-826B-78BC-0890FE3B1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83" y="2174966"/>
            <a:ext cx="3103617" cy="18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3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GBD.mp4">
            <a:hlinkClick r:id="" action="ppaction://media"/>
            <a:extLst>
              <a:ext uri="{FF2B5EF4-FFF2-40B4-BE49-F238E27FC236}">
                <a16:creationId xmlns:a16="http://schemas.microsoft.com/office/drawing/2014/main" id="{39830F06-285F-8F85-5356-921C494D3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8" y="1259827"/>
            <a:ext cx="6260841" cy="352172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E46723-4B21-939C-2764-8DFBAA712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68228"/>
              </p:ext>
            </p:extLst>
          </p:nvPr>
        </p:nvGraphicFramePr>
        <p:xfrm>
          <a:off x="4911966" y="404372"/>
          <a:ext cx="4064001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64436854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470136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024856"/>
                    </a:ext>
                  </a:extLst>
                </a:gridCol>
              </a:tblGrid>
              <a:tr h="58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Monocular SLAM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RGB-D SLAM w/ </a:t>
                      </a:r>
                      <a:r>
                        <a:rPr lang="en-US" dirty="0" err="1"/>
                        <a:t>FastDepth</a:t>
                      </a:r>
                      <a:r>
                        <a:rPr lang="en-US" dirty="0"/>
                        <a:t> Estimation 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Raw RGB-D SLAM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16959"/>
                  </a:ext>
                </a:extLst>
              </a:tr>
              <a:tr h="228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0.692081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0.3555921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0.039608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803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8A72A3-7C87-29BB-EBBF-9ABE9D5FD57A}"/>
              </a:ext>
            </a:extLst>
          </p:cNvPr>
          <p:cNvSpPr txBox="1"/>
          <p:nvPr/>
        </p:nvSpPr>
        <p:spPr>
          <a:xfrm>
            <a:off x="5995207" y="0"/>
            <a:ext cx="189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RMSE (m)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19B7B-FCDD-0C82-F26E-06D2C1E40814}"/>
              </a:ext>
            </a:extLst>
          </p:cNvPr>
          <p:cNvSpPr/>
          <p:nvPr/>
        </p:nvSpPr>
        <p:spPr>
          <a:xfrm>
            <a:off x="4911966" y="411754"/>
            <a:ext cx="2700946" cy="1308338"/>
          </a:xfrm>
          <a:prstGeom prst="rect">
            <a:avLst/>
          </a:prstGeom>
          <a:solidFill>
            <a:srgbClr val="C8C9C7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FE283-E403-F170-C09E-1A86D780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83" y="2174966"/>
            <a:ext cx="3103617" cy="181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972A2-9D7D-BF14-1872-58BC54502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83779"/>
            <a:ext cx="8229600" cy="434537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Motivation</a:t>
            </a:r>
          </a:p>
          <a:p>
            <a:pPr marL="228600" indent="0"/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Background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Methodology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Remaining Work</a:t>
            </a:r>
          </a:p>
        </p:txBody>
      </p:sp>
    </p:spTree>
    <p:extLst>
      <p:ext uri="{BB962C8B-B14F-4D97-AF65-F5344CB8AC3E}">
        <p14:creationId xmlns:p14="http://schemas.microsoft.com/office/powerpoint/2010/main" val="42573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1c57c6813_1_0"/>
          <p:cNvSpPr txBox="1"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 dirty="0"/>
              <a:t>Run our system in </a:t>
            </a:r>
            <a:r>
              <a:rPr lang="en" dirty="0"/>
              <a:t>real-time </a:t>
            </a:r>
            <a:r>
              <a:rPr lang="en" b="0" dirty="0"/>
              <a:t>using </a:t>
            </a:r>
            <a:r>
              <a:rPr lang="en" dirty="0" err="1"/>
              <a:t>FastDepth</a:t>
            </a:r>
            <a:r>
              <a:rPr lang="en" dirty="0"/>
              <a:t> inference</a:t>
            </a:r>
            <a:r>
              <a:rPr lang="en" b="0" dirty="0"/>
              <a:t> during run time</a:t>
            </a:r>
            <a:endParaRPr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1c57c6813_1_0"/>
          <p:cNvSpPr txBox="1">
            <a:spLocks noGrp="1"/>
          </p:cNvSpPr>
          <p:nvPr>
            <p:ph type="title"/>
          </p:nvPr>
        </p:nvSpPr>
        <p:spPr>
          <a:xfrm>
            <a:off x="457200" y="2266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 dirty="0"/>
              <a:t>Collect custom datasets of challenging setting to push our system to the limit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26515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1c57c6813_1_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 dirty="0"/>
              <a:t>Collect custom datasets of challenging setting to push our system to the limit</a:t>
            </a:r>
            <a:endParaRPr b="0" dirty="0"/>
          </a:p>
        </p:txBody>
      </p:sp>
      <p:sp>
        <p:nvSpPr>
          <p:cNvPr id="215" name="Google Shape;215;g2a1c57c6813_1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0070" lvl="1" indent="0">
              <a:spcBef>
                <a:spcPts val="0"/>
              </a:spcBef>
              <a:buNone/>
            </a:pPr>
            <a:r>
              <a:rPr lang="en" b="1" dirty="0"/>
              <a:t>Dramatic lighting</a:t>
            </a:r>
          </a:p>
          <a:p>
            <a:pPr marL="560070" lvl="1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1339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1c57c6813_1_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 dirty="0"/>
              <a:t>Collect custom datasets of challenging setting to push our system to the limit</a:t>
            </a:r>
            <a:endParaRPr b="0" dirty="0"/>
          </a:p>
        </p:txBody>
      </p:sp>
      <p:sp>
        <p:nvSpPr>
          <p:cNvPr id="215" name="Google Shape;215;g2a1c57c6813_1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0070" lvl="1" indent="0">
              <a:spcBef>
                <a:spcPts val="0"/>
              </a:spcBef>
              <a:buNone/>
            </a:pPr>
            <a:r>
              <a:rPr lang="en" dirty="0"/>
              <a:t>Dramatic lighting</a:t>
            </a:r>
          </a:p>
          <a:p>
            <a:pPr marL="560070" lvl="1" indent="0">
              <a:spcBef>
                <a:spcPts val="0"/>
              </a:spcBef>
              <a:buNone/>
            </a:pPr>
            <a:endParaRPr dirty="0"/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" b="1" dirty="0"/>
              <a:t>Indoor vs. outdoor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63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1c57c6813_1_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 dirty="0"/>
              <a:t>Collect custom datasets of challenging setting to push our system to the limit</a:t>
            </a:r>
            <a:endParaRPr b="0" dirty="0"/>
          </a:p>
        </p:txBody>
      </p:sp>
      <p:sp>
        <p:nvSpPr>
          <p:cNvPr id="215" name="Google Shape;215;g2a1c57c6813_1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0070" lvl="1" indent="0">
              <a:spcBef>
                <a:spcPts val="0"/>
              </a:spcBef>
              <a:buNone/>
            </a:pPr>
            <a:r>
              <a:rPr lang="en" dirty="0"/>
              <a:t>Dramatic lighting</a:t>
            </a:r>
          </a:p>
          <a:p>
            <a:pPr marL="560070" lvl="1" indent="0">
              <a:spcBef>
                <a:spcPts val="0"/>
              </a:spcBef>
              <a:buNone/>
            </a:pPr>
            <a:endParaRPr dirty="0"/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" dirty="0"/>
              <a:t>Indoor vs. outdoor</a:t>
            </a:r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endParaRPr dirty="0"/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" b="1" dirty="0"/>
              <a:t>Featureless surfaces</a:t>
            </a:r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42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1c57c6813_1_0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 dirty="0"/>
              <a:t>Collect custom datasets of challenging settings to push our system to the limit</a:t>
            </a:r>
            <a:endParaRPr b="0" dirty="0"/>
          </a:p>
        </p:txBody>
      </p:sp>
      <p:sp>
        <p:nvSpPr>
          <p:cNvPr id="215" name="Google Shape;215;g2a1c57c6813_1_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0070" lvl="1" indent="0">
              <a:spcBef>
                <a:spcPts val="0"/>
              </a:spcBef>
              <a:buNone/>
            </a:pPr>
            <a:r>
              <a:rPr lang="en" dirty="0"/>
              <a:t>Dramatic lighting</a:t>
            </a:r>
          </a:p>
          <a:p>
            <a:pPr marL="560070" lvl="1" indent="0">
              <a:spcBef>
                <a:spcPts val="0"/>
              </a:spcBef>
              <a:buNone/>
            </a:pPr>
            <a:endParaRPr dirty="0"/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" dirty="0"/>
              <a:t>Indoor vs. outdoor</a:t>
            </a:r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endParaRPr dirty="0"/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" dirty="0"/>
              <a:t>Featureless surfaces</a:t>
            </a:r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endParaRPr dirty="0"/>
          </a:p>
          <a:p>
            <a:pPr marL="56007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en" b="1" dirty="0"/>
              <a:t>Intermittent black-outs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86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5625-C8CC-32DA-995C-CC3E8A6C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9445"/>
            <a:ext cx="8229600" cy="1104610"/>
          </a:xfrm>
        </p:spPr>
        <p:txBody>
          <a:bodyPr/>
          <a:lstStyle/>
          <a:p>
            <a:pPr algn="ctr" rtl="0">
              <a:spcBef>
                <a:spcPts val="6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We seek to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improve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accuracy and efficiency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of </a:t>
            </a:r>
            <a:br>
              <a:rPr lang="en-US" b="0" dirty="0">
                <a:effectLst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monocular ORB-SLAM2 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by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adding depth estimation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for monocular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0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1387-D874-4830-1C34-AEDA2A99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970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</a:pPr>
            <a:r>
              <a:rPr lang="en-US" b="0" dirty="0"/>
              <a:t>Monocular cameras are cheap and ubiquitous options in robotics</a:t>
            </a:r>
            <a:br>
              <a:rPr lang="en-US" b="0" dirty="0"/>
            </a:br>
            <a:endParaRPr lang="en-US" b="0" dirty="0"/>
          </a:p>
        </p:txBody>
      </p:sp>
      <p:pic>
        <p:nvPicPr>
          <p:cNvPr id="4" name="Google Shape;69;p2">
            <a:extLst>
              <a:ext uri="{FF2B5EF4-FFF2-40B4-BE49-F238E27FC236}">
                <a16:creationId xmlns:a16="http://schemas.microsoft.com/office/drawing/2014/main" id="{7F6B11F8-9A4A-FBD2-2C38-B968F33FA9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618" y="2277725"/>
            <a:ext cx="2702175" cy="216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0;p2">
            <a:extLst>
              <a:ext uri="{FF2B5EF4-FFF2-40B4-BE49-F238E27FC236}">
                <a16:creationId xmlns:a16="http://schemas.microsoft.com/office/drawing/2014/main" id="{479DDD79-6389-9F17-A5D6-026D9F7D2E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800" y="2277725"/>
            <a:ext cx="2161750" cy="21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1;p2">
            <a:extLst>
              <a:ext uri="{FF2B5EF4-FFF2-40B4-BE49-F238E27FC236}">
                <a16:creationId xmlns:a16="http://schemas.microsoft.com/office/drawing/2014/main" id="{340346F0-F631-82FE-2983-AD612244E7F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351" y="2346050"/>
            <a:ext cx="1482375" cy="202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385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 dirty="0"/>
              <a:t>Depth estimation from a single image is a popular research topic in academia</a:t>
            </a:r>
            <a:endParaRPr b="0" dirty="0"/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053350E1-E027-E5AA-FBF8-345C90428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0487" b="14547"/>
          <a:stretch/>
        </p:blipFill>
        <p:spPr>
          <a:xfrm>
            <a:off x="1940898" y="1274044"/>
            <a:ext cx="5262204" cy="296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14D51C-EE2B-B179-2F24-1799A816AABF}"/>
              </a:ext>
            </a:extLst>
          </p:cNvPr>
          <p:cNvSpPr txBox="1"/>
          <p:nvPr/>
        </p:nvSpPr>
        <p:spPr>
          <a:xfrm>
            <a:off x="6213729" y="4237703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D. </a:t>
            </a:r>
            <a:r>
              <a:rPr lang="en-US" sz="800" dirty="0" err="1"/>
              <a:t>Wofk</a:t>
            </a:r>
            <a:r>
              <a:rPr lang="en-US" sz="800" dirty="0"/>
              <a:t> et al.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972A2-9D7D-BF14-1872-58BC54502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83779"/>
            <a:ext cx="8229600" cy="4345371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Motivation</a:t>
            </a:r>
          </a:p>
          <a:p>
            <a:pPr marL="228600" indent="0"/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Background</a:t>
            </a:r>
            <a:br>
              <a:rPr lang="en-US" sz="2000" b="1" dirty="0"/>
            </a:br>
            <a:endParaRPr lang="en-US" sz="2000" b="1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Methodology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  <a:br>
              <a:rPr lang="en-US" sz="2000" dirty="0"/>
            </a:b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296853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0e1fce585_0_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 dirty="0" err="1"/>
              <a:t>FastDepth</a:t>
            </a:r>
            <a:r>
              <a:rPr lang="en" b="0" dirty="0"/>
              <a:t> is a lightweight, learning based,  encoder-decoder network architecture. </a:t>
            </a:r>
            <a:endParaRPr b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B95542-0295-5697-B207-BA401DD8FEA3}"/>
              </a:ext>
            </a:extLst>
          </p:cNvPr>
          <p:cNvGrpSpPr/>
          <p:nvPr/>
        </p:nvGrpSpPr>
        <p:grpSpPr>
          <a:xfrm>
            <a:off x="1850922" y="1573162"/>
            <a:ext cx="5442155" cy="2974407"/>
            <a:chOff x="457200" y="2064170"/>
            <a:chExt cx="3872518" cy="1706650"/>
          </a:xfrm>
        </p:grpSpPr>
        <p:pic>
          <p:nvPicPr>
            <p:cNvPr id="4" name="Google Shape;78;g2a0e1fce585_0_4">
              <a:extLst>
                <a:ext uri="{FF2B5EF4-FFF2-40B4-BE49-F238E27FC236}">
                  <a16:creationId xmlns:a16="http://schemas.microsoft.com/office/drawing/2014/main" id="{CD0BB1C5-D8AE-8622-7158-6E971499980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49446"/>
            <a:stretch/>
          </p:blipFill>
          <p:spPr>
            <a:xfrm>
              <a:off x="457200" y="2064170"/>
              <a:ext cx="1835825" cy="124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79;g2a0e1fce585_0_4">
              <a:extLst>
                <a:ext uri="{FF2B5EF4-FFF2-40B4-BE49-F238E27FC236}">
                  <a16:creationId xmlns:a16="http://schemas.microsoft.com/office/drawing/2014/main" id="{F9B90546-BD92-879A-DFC3-03A5993ADDA7}"/>
                </a:ext>
              </a:extLst>
            </p:cNvPr>
            <p:cNvSpPr txBox="1"/>
            <p:nvPr/>
          </p:nvSpPr>
          <p:spPr>
            <a:xfrm>
              <a:off x="650500" y="3401520"/>
              <a:ext cx="3009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RGB input, Depth Ground Truth and Estimated Depth Map using FastDepth on our system</a:t>
              </a:r>
              <a:endParaRPr sz="900"/>
            </a:p>
          </p:txBody>
        </p:sp>
        <p:pic>
          <p:nvPicPr>
            <p:cNvPr id="6" name="Google Shape;81;g2a0e1fce585_0_4">
              <a:extLst>
                <a:ext uri="{FF2B5EF4-FFF2-40B4-BE49-F238E27FC236}">
                  <a16:creationId xmlns:a16="http://schemas.microsoft.com/office/drawing/2014/main" id="{6B45D8CE-EA0E-1584-3EDF-5FB3464B4FC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50553"/>
            <a:stretch/>
          </p:blipFill>
          <p:spPr>
            <a:xfrm>
              <a:off x="2452750" y="2064170"/>
              <a:ext cx="1876968" cy="124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0e1fce585_0_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0" dirty="0" err="1"/>
              <a:t>FastDepth</a:t>
            </a:r>
            <a:r>
              <a:rPr lang="en" b="0" dirty="0"/>
              <a:t> is a lightweight, learning based,  encoder-decoder network architecture. </a:t>
            </a:r>
            <a:endParaRPr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4E5F67-CBB4-0347-77FD-BCFB59EE1304}"/>
              </a:ext>
            </a:extLst>
          </p:cNvPr>
          <p:cNvGrpSpPr/>
          <p:nvPr/>
        </p:nvGrpSpPr>
        <p:grpSpPr>
          <a:xfrm>
            <a:off x="325160" y="2175750"/>
            <a:ext cx="3872518" cy="1706650"/>
            <a:chOff x="4664325" y="361950"/>
            <a:chExt cx="3872518" cy="1706650"/>
          </a:xfrm>
        </p:grpSpPr>
        <p:pic>
          <p:nvPicPr>
            <p:cNvPr id="3" name="Google Shape;78;g2a0e1fce585_0_4">
              <a:extLst>
                <a:ext uri="{FF2B5EF4-FFF2-40B4-BE49-F238E27FC236}">
                  <a16:creationId xmlns:a16="http://schemas.microsoft.com/office/drawing/2014/main" id="{4A4DADCB-1993-2C8B-56BA-850775D57E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49446"/>
            <a:stretch/>
          </p:blipFill>
          <p:spPr>
            <a:xfrm>
              <a:off x="4664325" y="361950"/>
              <a:ext cx="1835825" cy="124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79;g2a0e1fce585_0_4">
              <a:extLst>
                <a:ext uri="{FF2B5EF4-FFF2-40B4-BE49-F238E27FC236}">
                  <a16:creationId xmlns:a16="http://schemas.microsoft.com/office/drawing/2014/main" id="{17398DD3-5ABE-0994-9183-8C0E54B3AA8A}"/>
                </a:ext>
              </a:extLst>
            </p:cNvPr>
            <p:cNvSpPr txBox="1"/>
            <p:nvPr/>
          </p:nvSpPr>
          <p:spPr>
            <a:xfrm>
              <a:off x="4857625" y="1699300"/>
              <a:ext cx="3009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RGB input, Depth Ground Truth and Estimated Depth Map using FastDepth on our system</a:t>
              </a:r>
              <a:endParaRPr sz="900"/>
            </a:p>
          </p:txBody>
        </p:sp>
        <p:pic>
          <p:nvPicPr>
            <p:cNvPr id="9" name="Google Shape;81;g2a0e1fce585_0_4">
              <a:extLst>
                <a:ext uri="{FF2B5EF4-FFF2-40B4-BE49-F238E27FC236}">
                  <a16:creationId xmlns:a16="http://schemas.microsoft.com/office/drawing/2014/main" id="{1664BDB7-65A3-8A54-41F2-4EA56B058C4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50553"/>
            <a:stretch/>
          </p:blipFill>
          <p:spPr>
            <a:xfrm>
              <a:off x="6659875" y="361950"/>
              <a:ext cx="1876968" cy="1247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Google Shape;80;g2a0e1fce585_0_4">
            <a:extLst>
              <a:ext uri="{FF2B5EF4-FFF2-40B4-BE49-F238E27FC236}">
                <a16:creationId xmlns:a16="http://schemas.microsoft.com/office/drawing/2014/main" id="{840FD391-661B-33ED-A4E6-4F63CBC8FA6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260157" y="1841607"/>
            <a:ext cx="4763990" cy="1786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6935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0e1fce585_0_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 dirty="0"/>
              <a:t>ORB-SLAM2 is a SLAM system for monocular, stereo and RGB-D inputs</a:t>
            </a:r>
            <a:br>
              <a:rPr lang="en-US" b="0" dirty="0"/>
            </a:br>
            <a:endParaRPr lang="en-US" b="0" dirty="0"/>
          </a:p>
        </p:txBody>
      </p:sp>
      <p:pic>
        <p:nvPicPr>
          <p:cNvPr id="2" name="Google Shape;80;g2a0e1fce585_0_4">
            <a:extLst>
              <a:ext uri="{FF2B5EF4-FFF2-40B4-BE49-F238E27FC236}">
                <a16:creationId xmlns:a16="http://schemas.microsoft.com/office/drawing/2014/main" id="{A04BD594-D44B-5E1B-4EEC-CA332DCCF796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1634888" y="1224055"/>
            <a:ext cx="5874223" cy="3072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45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1029</Words>
  <Application>Microsoft Macintosh PowerPoint</Application>
  <PresentationFormat>On-screen Show (16:9)</PresentationFormat>
  <Paragraphs>160</Paragraphs>
  <Slides>29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Open Sans</vt:lpstr>
      <vt:lpstr>Open Sans Light</vt:lpstr>
      <vt:lpstr>Times</vt:lpstr>
      <vt:lpstr>Arial</vt:lpstr>
      <vt:lpstr>Helvetica Neue Light</vt:lpstr>
      <vt:lpstr>CMU PPT Theme</vt:lpstr>
      <vt:lpstr>PowerPoint Presentation</vt:lpstr>
      <vt:lpstr>PowerPoint Presentation</vt:lpstr>
      <vt:lpstr>We seek to improve the accuracy and efficiency of  monocular ORB-SLAM2  by adding depth estimation for monocular images</vt:lpstr>
      <vt:lpstr>Monocular cameras are cheap and ubiquitous options in robotics </vt:lpstr>
      <vt:lpstr>Depth estimation from a single image is a popular research topic in academia</vt:lpstr>
      <vt:lpstr>PowerPoint Presentation</vt:lpstr>
      <vt:lpstr>FastDepth is a lightweight, learning based,  encoder-decoder network architecture. </vt:lpstr>
      <vt:lpstr>FastDepth is a lightweight, learning based,  encoder-decoder network architecture. </vt:lpstr>
      <vt:lpstr>ORB-SLAM2 is a SLAM system for monocular, stereo and RGB-D inputs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our system in real-time using FastDepth inference during run time</vt:lpstr>
      <vt:lpstr>Collect custom datasets of challenging setting to push our system to the limit</vt:lpstr>
      <vt:lpstr>Collect custom datasets of challenging setting to push our system to the limit</vt:lpstr>
      <vt:lpstr>Collect custom datasets of challenging setting to push our system to the limit</vt:lpstr>
      <vt:lpstr>Collect custom datasets of challenging setting to push our system to the limit</vt:lpstr>
      <vt:lpstr>Collect custom datasets of challenging settings to push our system to the limit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Connor Geshan</cp:lastModifiedBy>
  <cp:revision>24</cp:revision>
  <dcterms:modified xsi:type="dcterms:W3CDTF">2023-12-03T23:46:10Z</dcterms:modified>
</cp:coreProperties>
</file>